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310" r:id="rId3"/>
    <p:sldId id="364" r:id="rId4"/>
    <p:sldId id="365" r:id="rId5"/>
    <p:sldId id="366" r:id="rId6"/>
    <p:sldId id="406" r:id="rId7"/>
    <p:sldId id="407" r:id="rId8"/>
    <p:sldId id="408" r:id="rId9"/>
    <p:sldId id="409" r:id="rId10"/>
    <p:sldId id="410" r:id="rId11"/>
    <p:sldId id="312" r:id="rId12"/>
    <p:sldId id="314" r:id="rId13"/>
    <p:sldId id="315" r:id="rId14"/>
    <p:sldId id="316" r:id="rId15"/>
    <p:sldId id="317" r:id="rId16"/>
    <p:sldId id="320" r:id="rId17"/>
    <p:sldId id="321" r:id="rId18"/>
    <p:sldId id="322" r:id="rId19"/>
    <p:sldId id="323" r:id="rId20"/>
    <p:sldId id="343" r:id="rId21"/>
    <p:sldId id="411" r:id="rId22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00FF"/>
    <a:srgbClr val="FFFFFF"/>
    <a:srgbClr val="660066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 autoAdjust="0"/>
  </p:normalViewPr>
  <p:slideViewPr>
    <p:cSldViewPr>
      <p:cViewPr varScale="1">
        <p:scale>
          <a:sx n="99" d="100"/>
          <a:sy n="99" d="100"/>
        </p:scale>
        <p:origin x="-600" y="-90"/>
      </p:cViewPr>
      <p:guideLst>
        <p:guide orient="horz" pos="2160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 baseline="0">
                <a:latin typeface="Times New Roman" panose="02020603050405020304" pitchFamily="18" charset="0"/>
                <a:ea typeface="方正细黑一简体" panose="03000509000000000000" pitchFamily="65" charset="-122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800"/>
            </a:lvl1pPr>
          </a:lstStyle>
          <a:p>
            <a:fld id="{419C67D8-3E43-4364-A6C9-6E7FE31DF974}" type="datetimeFigureOut">
              <a:rPr lang="zh-CN" altLang="en-US" smtClean="0"/>
              <a:pPr/>
              <a:t>2023-11-30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8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6D10DAA2-2DF8-4DCF-A16B-ACF706C6B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 baseline="0">
                <a:latin typeface="Times New Roman" panose="02020603050405020304" pitchFamily="18" charset="0"/>
                <a:ea typeface="方正细黑一简体" panose="03000509000000000000" pitchFamily="65" charset="-122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800"/>
            </a:lvl1pPr>
          </a:lstStyle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800"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785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85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29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171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62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88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33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71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48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609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6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2023-11-30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1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&#32467;&#26500;&#22270;3-2.T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22ELZZGY3-6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../../&#35838;&#26102;&#36319;&#36394;&#26816;&#27979;word&#25991;&#20214;/&#22522;&#30784;&#35780;&#20215;(&#21313;)&#12288;&#25991;&#21270;&#20256;&#25215;&#19982;&#21019;&#26032;.doc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361" y="2852936"/>
            <a:ext cx="11752858" cy="992280"/>
          </a:xfrm>
        </p:spPr>
        <p:txBody>
          <a:bodyPr>
            <a:noAutofit/>
          </a:bodyPr>
          <a:lstStyle/>
          <a:p>
            <a:pPr indent="713740" algn="ctr">
              <a:tabLst>
                <a:tab pos="1350645" algn="l"/>
                <a:tab pos="2430780" algn="l"/>
              </a:tabLst>
            </a:pPr>
            <a:r>
              <a:rPr lang="zh-CN" altLang="zh-CN" sz="4000" b="1" kern="100" dirty="0">
                <a:latin typeface="Times New Roman"/>
                <a:ea typeface="方正细黑一简体"/>
                <a:cs typeface="Times New Roman"/>
              </a:rPr>
              <a:t>第二单元　</a:t>
            </a:r>
            <a:r>
              <a:rPr lang="en-US" altLang="zh-CN" sz="4000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sz="4000" b="1" kern="100" dirty="0">
                <a:latin typeface="Times New Roman"/>
                <a:ea typeface="方正细黑一简体"/>
                <a:cs typeface="Times New Roman"/>
              </a:rPr>
              <a:t>文化传承与创新</a:t>
            </a:r>
            <a:r>
              <a:rPr lang="en-US" altLang="zh-CN" sz="4000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sz="4000" b="1" kern="100" dirty="0">
                <a:latin typeface="Times New Roman"/>
                <a:ea typeface="方正细黑一简体"/>
                <a:cs typeface="Times New Roman"/>
              </a:rPr>
              <a:t>主干知识系统归纳　</a:t>
            </a:r>
            <a:endParaRPr lang="zh-CN" altLang="zh-CN" sz="4000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12195175" cy="20162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3637" y="4869160"/>
            <a:ext cx="12195175" cy="20162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7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3"/>
          <p:cNvSpPr txBox="1">
            <a:spLocks/>
          </p:cNvSpPr>
          <p:nvPr/>
        </p:nvSpPr>
        <p:spPr>
          <a:xfrm>
            <a:off x="624979" y="38741"/>
            <a:ext cx="10225136" cy="9034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04800" algn="ctr">
              <a:tabLst>
                <a:tab pos="1350645" algn="l"/>
                <a:tab pos="2430780" algn="l"/>
              </a:tabLst>
            </a:pPr>
            <a:r>
              <a:rPr lang="zh-CN" altLang="zh-CN" sz="3600" b="1" kern="100" dirty="0"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/>
              </a:rPr>
              <a:t>一、体系构建，形成思维脑图</a:t>
            </a:r>
            <a:endParaRPr lang="zh-CN" altLang="zh-CN" sz="3600" b="1" kern="100" dirty="0">
              <a:effectLst/>
              <a:latin typeface="方正细黑一简体" panose="03000509000000000000" pitchFamily="65" charset="-122"/>
              <a:ea typeface="方正细黑一简体" panose="03000509000000000000" pitchFamily="65" charset="-122"/>
              <a:cs typeface="Courier New"/>
            </a:endParaRPr>
          </a:p>
        </p:txBody>
      </p:sp>
      <p:pic>
        <p:nvPicPr>
          <p:cNvPr id="1026" name="Picture 2" descr="结构图3-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03" y="816289"/>
            <a:ext cx="11440708" cy="585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0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3"/>
          <p:cNvSpPr txBox="1">
            <a:spLocks/>
          </p:cNvSpPr>
          <p:nvPr/>
        </p:nvSpPr>
        <p:spPr>
          <a:xfrm>
            <a:off x="624979" y="620688"/>
            <a:ext cx="10225136" cy="9034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04800" algn="ctr">
              <a:tabLst>
                <a:tab pos="1350645" algn="l"/>
                <a:tab pos="2430780" algn="l"/>
              </a:tabLst>
            </a:pPr>
            <a:r>
              <a:rPr lang="zh-CN" altLang="zh-CN" sz="3600" b="1" kern="100" dirty="0"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/>
              </a:rPr>
              <a:t>二、线索提炼，贯通主题主线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633850"/>
            <a:ext cx="10975658" cy="3091294"/>
          </a:xfrm>
        </p:spPr>
        <p:txBody>
          <a:bodyPr/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尊重文化多样性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全面把握文化多样性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为什么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必要性：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文化是民族的，各民族都有自己的文化个性和特征；文化是世界的，各民族文化都是世界文化中不可缺少的色彩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81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24744"/>
            <a:ext cx="10975658" cy="4114512"/>
          </a:xfrm>
        </p:spPr>
        <p:txBody>
          <a:bodyPr/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重要性：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化多样性是人类社会的基本特征，也是人类文明进步的重要动力；尊重文化多样性是发展本民族文化的内在要求，民族文化起着维系社会生活、维持社会稳定的重要作用，是本民族生存与发展的精神根基；尊重文化多样性是实现世界文化繁荣的必然要求，只有保持世界文化的多样性，世界才更加丰富多彩，充满生机与活力；文化多样性是文化创新的重要基础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068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86240"/>
            <a:ext cx="10975658" cy="6024057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怎么办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态度：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既要认同本民族文化，又要尊重其他民族文化，相互借鉴，求同存异，尊重世界文化多样性，共同促进人类文明繁荣进步。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原则：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承认世界文化的多样性、尊重不同民族的文化，必须遵循各民族文化一律平等的原则；具体要求：在文化交流中，要尊重差异，理解个性，和睦相处，共同促进世界文化的繁荣。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任务：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既要吸收各国优秀文明成果，又要更加主动地推动中华文化走向世界，做传播中华文化的使者，增强中华文化国际影响力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50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341012"/>
            <a:ext cx="10975658" cy="4114512"/>
          </a:xfrm>
        </p:spPr>
        <p:txBody>
          <a:bodyPr/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方式：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面向世界，博采众长。加强不同民族文化之间的交流、借鉴与融合，做到博采众长，充分吸收外国文化的有益成果，以我为主、为我所用。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方向：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反对拒绝接受任何外来文化的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封闭主义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和一味推崇外来文化的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民族虚无主义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50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38512" y="386240"/>
            <a:ext cx="11718152" cy="6024057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文化传播方面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区分文化传播的途径和手段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区别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文化传播的途径指的是与文化传播相关联的社会交往活动，如商业贸易、人口迁徙、教育，此外还有留学、访问、聚会、旅游等。主要强调的是文化怎样传播的问题。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文化传播的手段是指文化传播所借助的物质技术手段，传媒大体出现了口语、文字、印刷、电子和网络等发展形态。在现代社会中，大众传媒成为文化传播的主要手段。主要强调的是文化靠什么传播的问题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50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04664"/>
            <a:ext cx="10975658" cy="2810267"/>
          </a:xfrm>
        </p:spPr>
        <p:txBody>
          <a:bodyPr/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联系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任何文化传播途径都要借助一定的文化传播手段，文化传播手段的发展进一步促进了文化传播，无论是文化传播的途径还是文化传播的手段，都直接影响文化传播的速度、广度和深度。图示为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：</a:t>
            </a:r>
            <a:endParaRPr lang="zh-CN" altLang="en-US" dirty="0"/>
          </a:p>
        </p:txBody>
      </p:sp>
      <p:pic>
        <p:nvPicPr>
          <p:cNvPr id="2050" name="Picture 2" descr="22ELZZGY3-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93" y="3421487"/>
            <a:ext cx="7453454" cy="231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0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3602"/>
            <a:ext cx="10975658" cy="1586323"/>
          </a:xfrm>
        </p:spPr>
        <p:txBody>
          <a:bodyPr/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传统文化方</a:t>
            </a: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面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区分传统文化的两个特点、作用的两面性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传统文化的两个特</a:t>
            </a: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点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115242"/>
              </p:ext>
            </p:extLst>
          </p:nvPr>
        </p:nvGraphicFramePr>
        <p:xfrm>
          <a:off x="336947" y="1476712"/>
          <a:ext cx="11593288" cy="5120640"/>
        </p:xfrm>
        <a:graphic>
          <a:graphicData uri="http://schemas.openxmlformats.org/drawingml/2006/table">
            <a:tbl>
              <a:tblPr/>
              <a:tblGrid>
                <a:gridCol w="936104"/>
                <a:gridCol w="4824536"/>
                <a:gridCol w="5832648"/>
              </a:tblGrid>
              <a:tr h="4525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en-US" sz="2800" b="1" kern="100" baseline="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相对稳定性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鲜明的民族性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9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内涵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指传统文化在世代相传中保留着基本特征，同时，它的具体内涵又能够因时而变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指传统文化是一个民族在长期共同生活过程中创造的，具有鲜明的民族特色、民族风格和民族气派，是维系民族生存和发展的精神纽带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侧重点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是从纵向的角度及历史的角度来说的，是指一个民族的文化由过去到现在具有历史继承性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是从横向角度来说的，是指一个民族的文化区别于其他民族文化的不同之处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8492" marR="484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0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86240"/>
            <a:ext cx="10975658" cy="6024057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正确认识传统文化作用的两面性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传统文化自身：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先进的、健康的文化推动社会的发展，腐朽的、落后的文化阻碍社会的发展。传统文化既有精华，又有糟粕，所以我们只有做到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取其精华、去其糟粕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，批判继承，古为今用，才能发挥传统文化的积极作用。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时代需要：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化由一定的经济、政治所决定，时代变革，社会政治、经济发生变化，必然要求文化与之相适应。所以传统文化只有顺应时代的变迁，不断融入时代元素，才能推动社会发展。如果一成不变，反而会阻碍社会发展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415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36947" y="44624"/>
            <a:ext cx="10975658" cy="4525963"/>
          </a:xfrm>
        </p:spPr>
        <p:txBody>
          <a:bodyPr/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四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文化继承与发展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把握继承与发展的关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系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298913"/>
              </p:ext>
            </p:extLst>
          </p:nvPr>
        </p:nvGraphicFramePr>
        <p:xfrm>
          <a:off x="696987" y="988272"/>
          <a:ext cx="10873208" cy="5760720"/>
        </p:xfrm>
        <a:graphic>
          <a:graphicData uri="http://schemas.openxmlformats.org/drawingml/2006/table">
            <a:tbl>
              <a:tblPr/>
              <a:tblGrid>
                <a:gridCol w="576064"/>
                <a:gridCol w="979486"/>
                <a:gridCol w="2616697"/>
                <a:gridCol w="6700961"/>
              </a:tblGrid>
              <a:tr h="502885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en-US" sz="2800" b="1" kern="100" baseline="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文化继承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文化发展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77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含义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对传统文化有选择地传承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在文化继承的基础上，对传统文化的扬弃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153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关系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联系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宋体"/>
                        </a:rPr>
                        <a:t>①</a:t>
                      </a: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是同一过程的两个方面。继承是发展的必要前提，发展是继承的必然要求；</a:t>
                      </a: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宋体"/>
                        </a:rPr>
                        <a:t>②</a:t>
                      </a: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文化在继承的基础上发展，在发展的过程中继承；</a:t>
                      </a: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宋体"/>
                        </a:rPr>
                        <a:t>③</a:t>
                      </a: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批判地继承传统文化，不断推陈出新、革故鼎新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05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区别</a:t>
                      </a:r>
                      <a:endParaRPr lang="zh-CN" sz="2800" kern="100" baseline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继承：取其精华、去其糟粕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350645" algn="l"/>
                          <a:tab pos="2430780" algn="l"/>
                        </a:tabLst>
                      </a:pPr>
                      <a:r>
                        <a:rPr lang="zh-CN" sz="2800" b="1" kern="100" baseline="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发展：推陈出新、革故鼎新</a:t>
                      </a:r>
                      <a:endParaRPr lang="zh-CN" sz="2800" kern="100" baseline="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7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44624"/>
            <a:ext cx="10975658" cy="6626463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五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教育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多角度认识教育的文化力量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/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作用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．文化的特点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教育有利于提高人的文化素养，展示文化的力量。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．文化与经济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文化与经济相互影响、相互交融。大力发展教育事业能够提高劳动者的素质，为经济发展提供精神动力和智力支持。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．文化的作用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发展教育有利于打造良好的文化环境，有利于影响人、塑造人，促进人的全面发展。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．文化交流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教育作为一种较为直接的文化传播途径，能够促进文化交流，有利于发展本民族文化，繁荣世界文化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03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908989"/>
            <a:ext cx="10975658" cy="4978559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．文化传承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教育作为人类特有的传承文化的能动性活动，具有选择、传递、创造文化的特定功能，在人的教化与培育上始终扮演着重要的角色；发展教育有利于传承我国优秀传统文化。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．社会主义精神文明建设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教育是发展科技和培养人才的基础，教育是民族振兴和社会进步的基石。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．思想道德建设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教育有利于提高公民的思想道德素质和科学文化素质，促进人的全面发展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415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908989"/>
            <a:ext cx="10975658" cy="4978559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社会实践与文化创新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正确把握社会实践与文化创新的辩证关系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．社会实践决定文化创新。社会实践是文化创新的源泉和动力；推动社会实践的发展，是文化创新的根本目的，也是检验文化创新的根本标准；立足社会实践是文化创新的根本途径。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．文化创新对社会实践具有反作用，文化创新可以推动社会实践的发展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811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剪去对角的矩形 5"/>
          <p:cNvSpPr/>
          <p:nvPr/>
        </p:nvSpPr>
        <p:spPr>
          <a:xfrm>
            <a:off x="4657427" y="575766"/>
            <a:ext cx="3456384" cy="720080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684761"/>
            <a:ext cx="10975658" cy="340042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．植根于民族历史的文化就能引领世界文化的发展，不同国家和民族的文化在交流、借鉴中融为一体。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文化是引领一个民族前行的旗帜，植根于民族历史的文化不一定能引领世界文化的发展；不同国家和民族的文化，长期相互交流、相互借鉴、相互吸收，既渐趋融合，又保持着各自特色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59521" y="486297"/>
            <a:ext cx="3156633" cy="7532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700" algn="ctr"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430780" algn="l"/>
              </a:tabLst>
            </a:pPr>
            <a:r>
              <a:rPr lang="en-US" altLang="zh-CN" sz="3200" b="1" kern="100" dirty="0" smtClean="0">
                <a:solidFill>
                  <a:srgbClr val="7030A0"/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/>
              </a:rPr>
              <a:t>[</a:t>
            </a:r>
            <a:r>
              <a:rPr lang="zh-CN" altLang="zh-CN" sz="3200" b="1" kern="100" dirty="0" smtClean="0">
                <a:solidFill>
                  <a:srgbClr val="7030A0"/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/>
              </a:rPr>
              <a:t>澄清易错微点</a:t>
            </a:r>
            <a:r>
              <a:rPr lang="en-US" altLang="zh-CN" sz="3200" b="1" kern="100" dirty="0" smtClean="0">
                <a:solidFill>
                  <a:srgbClr val="7030A0"/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/>
              </a:rPr>
              <a:t>]</a:t>
            </a:r>
            <a:endParaRPr lang="zh-CN" altLang="zh-CN" sz="3200" b="1" kern="100" dirty="0">
              <a:solidFill>
                <a:srgbClr val="7030A0"/>
              </a:solidFill>
              <a:effectLst/>
              <a:latin typeface="方正细黑一简体" panose="03000509000000000000" pitchFamily="65" charset="-122"/>
              <a:ea typeface="方正细黑一简体" panose="03000509000000000000" pitchFamily="65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9415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99454" y="182479"/>
            <a:ext cx="11196269" cy="6431579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中蕴含的人文精神是民族文化的集中表现，文化多样性是人类社会发展进步的根本动力。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庆祝民族节日是民族文化的集中展示，是民族情感的集中表达；文化多样性是人类社会的基本特征，也是人类文明进步的重要动力，而不是根本动力。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．传统山水画在传承中获得了新内涵，基本特征也根本上被改变，传统山水画的发展源于时代的需要，取决于色彩及技法上的创新。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传统文化具有相对稳定性，其基本特征保持不变，传统山水画的发展源于社会实践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811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85037"/>
            <a:ext cx="10975658" cy="6626463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．杨柳青古镇独具特色的文化是中国传统文化的标志，在世代相传中从未改变。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中国古代传统建筑是展现中国传统文化的标志；传统文化具有相对稳定性，杨柳青古镇独具特色的文化在世代相传中保留着其基本特征，但其具体内涵会因时而变。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．文化发展是扬弃传统文化的过程。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文化发展既要对传统文化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取其精华、去其糟粕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，也要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推陈出新、革故鼎新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，创造新文化。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．古代文献是传统文化创造性转化的基础。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文化创新要以社会实践为基础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379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908989"/>
            <a:ext cx="10975658" cy="4978559"/>
          </a:xfrm>
        </p:spPr>
        <p:txBody>
          <a:bodyPr>
            <a:normAutofit/>
          </a:bodyPr>
          <a:lstStyle/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．中华经典是文化发展的源泉。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文化发展的实质就在于文化创新，文化创新的源泉和动力是社会实践。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．文化创新是社会实践发展的必然要求和目的。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1350645" algn="l"/>
                <a:tab pos="243078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社会实践中会遇到新情况、新问题，需要不断进行文化创新，以适应新情况，回答新问题，所以文化创新是社会实践发展的必然要求，推动社会实践的发展是文化创新的根本目的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034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4F8144-4A4C-49D0-8686-75E2289521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9" t="49999" b="-3333"/>
          <a:stretch/>
        </p:blipFill>
        <p:spPr>
          <a:xfrm flipH="1">
            <a:off x="3670117" y="0"/>
            <a:ext cx="8521883" cy="6253316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2" name="等腰三角形 1"/>
          <p:cNvSpPr/>
          <p:nvPr/>
        </p:nvSpPr>
        <p:spPr>
          <a:xfrm>
            <a:off x="10660358" y="5039443"/>
            <a:ext cx="1557909" cy="1557909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5400000">
            <a:off x="3801" y="0"/>
            <a:ext cx="1773305" cy="1773305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04F8B5F7-4C40-45B7-BC8C-CBD9DE0BE7D6}"/>
              </a:ext>
            </a:extLst>
          </p:cNvPr>
          <p:cNvSpPr/>
          <p:nvPr/>
        </p:nvSpPr>
        <p:spPr>
          <a:xfrm rot="2700000">
            <a:off x="1078633" y="5365548"/>
            <a:ext cx="757595" cy="75759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16131">
            <a:hlinkClick r:id="rId3" action="ppaction://hlinkfile"/>
          </p:cNvPr>
          <p:cNvSpPr txBox="1"/>
          <p:nvPr/>
        </p:nvSpPr>
        <p:spPr>
          <a:xfrm>
            <a:off x="2149666" y="2708920"/>
            <a:ext cx="8471906" cy="14504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3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3000" b="1" dirty="0">
                <a:solidFill>
                  <a:schemeClr val="accent6">
                    <a:lumMod val="75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课时跟踪检测</a:t>
            </a:r>
            <a:r>
              <a:rPr lang="zh-CN" altLang="zh-CN" sz="3000" b="1" dirty="0">
                <a:solidFill>
                  <a:schemeClr val="accent6">
                    <a:lumMod val="75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3000" b="1" dirty="0" smtClean="0">
                <a:solidFill>
                  <a:schemeClr val="accent6">
                    <a:lumMod val="75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见</a:t>
            </a:r>
            <a:r>
              <a:rPr lang="zh-CN" altLang="en-US" sz="3000" b="1" dirty="0" smtClean="0">
                <a:solidFill>
                  <a:schemeClr val="accent6">
                    <a:lumMod val="75000"/>
                  </a:schemeClr>
                </a:solidFill>
                <a:latin typeface="方正艺黑简体" panose="03000509000000000000" pitchFamily="65" charset="-122"/>
                <a:ea typeface="方正艺黑简体" panose="03000509000000000000" pitchFamily="65" charset="-122"/>
              </a:rPr>
              <a:t>必修</a:t>
            </a:r>
            <a:r>
              <a:rPr lang="en-US" altLang="zh-CN" sz="3000" b="1" dirty="0" smtClean="0">
                <a:solidFill>
                  <a:schemeClr val="accent6">
                    <a:lumMod val="75000"/>
                  </a:schemeClr>
                </a:solidFill>
                <a:latin typeface="方正艺黑简体" panose="03000509000000000000" pitchFamily="65" charset="-122"/>
                <a:ea typeface="方正艺黑简体" panose="03000509000000000000" pitchFamily="65" charset="-122"/>
              </a:rPr>
              <a:t>3</a:t>
            </a:r>
            <a:r>
              <a:rPr lang="zh-CN" altLang="zh-CN" sz="3000" b="1" dirty="0" smtClean="0">
                <a:solidFill>
                  <a:schemeClr val="accent6">
                    <a:lumMod val="75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en-US" sz="3000" b="1" dirty="0" smtClean="0">
                <a:solidFill>
                  <a:schemeClr val="accent6">
                    <a:lumMod val="75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基础评价</a:t>
            </a:r>
            <a:r>
              <a:rPr lang="zh-CN" altLang="zh-CN" sz="3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方正少儿简体" panose="03000509000000000000" pitchFamily="65" charset="-122"/>
                <a:cs typeface="Times New Roman" panose="02020603050405020304" pitchFamily="18" charset="0"/>
              </a:rPr>
              <a:t>（</a:t>
            </a:r>
            <a:r>
              <a:rPr lang="zh-CN" altLang="en-US" sz="3000" b="1" dirty="0" smtClean="0">
                <a:solidFill>
                  <a:schemeClr val="accent6">
                    <a:lumMod val="75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十</a:t>
            </a:r>
            <a:r>
              <a:rPr lang="zh-CN" altLang="zh-CN" sz="3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方正少儿简体" panose="03000509000000000000" pitchFamily="65" charset="-122"/>
                <a:cs typeface="Times New Roman" panose="02020603050405020304" pitchFamily="18" charset="0"/>
              </a:rPr>
              <a:t>）</a:t>
            </a:r>
            <a:r>
              <a:rPr lang="en-US" altLang="zh-CN" sz="3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zh-CN" sz="3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 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隶书" pitchFamily="49" charset="-122"/>
                <a:ea typeface="隶书" pitchFamily="49" charset="-122"/>
              </a:rPr>
              <a:t>(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隶书" pitchFamily="49" charset="-122"/>
                <a:ea typeface="隶书" pitchFamily="49" charset="-122"/>
              </a:rPr>
              <a:t>单击进入电子文档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隶书" pitchFamily="49" charset="-122"/>
                <a:ea typeface="隶书" pitchFamily="49" charset="-122"/>
              </a:rPr>
              <a:t>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034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3">
            <a:extLst>
              <a:ext uri="{FF2B5EF4-FFF2-40B4-BE49-F238E27FC236}">
                <a16:creationId xmlns="" xmlns:a16="http://schemas.microsoft.com/office/drawing/2014/main" id="{1CD3011A-D770-4ADD-B8D6-06D473A0B317}"/>
              </a:ext>
            </a:extLst>
          </p:cNvPr>
          <p:cNvSpPr/>
          <p:nvPr/>
        </p:nvSpPr>
        <p:spPr>
          <a:xfrm rot="2700000">
            <a:off x="593063" y="3892821"/>
            <a:ext cx="1584319" cy="15843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: 圆角 14">
            <a:extLst>
              <a:ext uri="{FF2B5EF4-FFF2-40B4-BE49-F238E27FC236}">
                <a16:creationId xmlns="" xmlns:a16="http://schemas.microsoft.com/office/drawing/2014/main" id="{FBD49784-AF34-49B3-9348-134C91FE0092}"/>
              </a:ext>
            </a:extLst>
          </p:cNvPr>
          <p:cNvSpPr/>
          <p:nvPr/>
        </p:nvSpPr>
        <p:spPr>
          <a:xfrm rot="2700000">
            <a:off x="924057" y="4223815"/>
            <a:ext cx="922330" cy="922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04F8B5F7-4C40-45B7-BC8C-CBD9DE0BE7D6}"/>
              </a:ext>
            </a:extLst>
          </p:cNvPr>
          <p:cNvSpPr/>
          <p:nvPr/>
        </p:nvSpPr>
        <p:spPr>
          <a:xfrm rot="2700000">
            <a:off x="11159752" y="1403153"/>
            <a:ext cx="757595" cy="757595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FB4A82CE-A4FB-4207-B695-27B2733E42DC}"/>
              </a:ext>
            </a:extLst>
          </p:cNvPr>
          <p:cNvSpPr/>
          <p:nvPr/>
        </p:nvSpPr>
        <p:spPr>
          <a:xfrm rot="2700000">
            <a:off x="9286003" y="5469030"/>
            <a:ext cx="1113692" cy="111369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24393" y="2388991"/>
            <a:ext cx="8779581" cy="1175706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17" name="矩形 16"/>
          <p:cNvSpPr/>
          <p:nvPr/>
        </p:nvSpPr>
        <p:spPr>
          <a:xfrm>
            <a:off x="3361283" y="4032794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565"/>
            <a:r>
              <a:rPr lang="zh-CN" altLang="en-US" sz="2400" b="1" dirty="0">
                <a:solidFill>
                  <a:srgbClr val="A0263A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srgbClr val="A0263A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srgbClr val="A0263A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0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971" y="145759"/>
            <a:ext cx="2542231" cy="112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3EC920B-4183-44B1-AB8B-702A35A39045}"/>
              </a:ext>
            </a:extLst>
          </p:cNvPr>
          <p:cNvSpPr/>
          <p:nvPr/>
        </p:nvSpPr>
        <p:spPr>
          <a:xfrm>
            <a:off x="2845229" y="2231241"/>
            <a:ext cx="6937911" cy="2575214"/>
          </a:xfrm>
          <a:prstGeom prst="rect">
            <a:avLst/>
          </a:prstGeom>
          <a:noFill/>
          <a:ln w="12700" cap="flat" cmpd="sng" algn="ctr">
            <a:solidFill>
              <a:srgbClr val="9900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>
              <a:defRPr/>
            </a:pPr>
            <a:endParaRPr lang="zh-CN" altLang="en-US" kern="0" smtClean="0">
              <a:solidFill>
                <a:prstClr val="white"/>
              </a:solidFill>
              <a:ea typeface="思源黑体"/>
            </a:endParaRPr>
          </a:p>
        </p:txBody>
      </p:sp>
    </p:spTree>
    <p:extLst>
      <p:ext uri="{BB962C8B-B14F-4D97-AF65-F5344CB8AC3E}">
        <p14:creationId xmlns:p14="http://schemas.microsoft.com/office/powerpoint/2010/main" val="92731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</TotalTime>
  <Words>2170</Words>
  <Application>Microsoft Office PowerPoint</Application>
  <PresentationFormat>自定义</PresentationFormat>
  <Paragraphs>79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154</cp:revision>
  <dcterms:created xsi:type="dcterms:W3CDTF">2021-04-02T06:41:31Z</dcterms:created>
  <dcterms:modified xsi:type="dcterms:W3CDTF">2023-11-30T03:43:03Z</dcterms:modified>
</cp:coreProperties>
</file>